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301" r:id="rId15"/>
    <p:sldId id="300" r:id="rId16"/>
    <p:sldId id="302" r:id="rId17"/>
    <p:sldId id="269" r:id="rId18"/>
    <p:sldId id="272" r:id="rId19"/>
    <p:sldId id="270" r:id="rId20"/>
    <p:sldId id="271" r:id="rId21"/>
    <p:sldId id="303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2" r:id="rId41"/>
    <p:sldId id="291" r:id="rId42"/>
    <p:sldId id="293" r:id="rId43"/>
    <p:sldId id="294" r:id="rId44"/>
    <p:sldId id="295" r:id="rId45"/>
    <p:sldId id="296" r:id="rId46"/>
    <p:sldId id="304" r:id="rId47"/>
    <p:sldId id="298" r:id="rId48"/>
    <p:sldId id="297" r:id="rId49"/>
    <p:sldId id="299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10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1D8BD707-D9CF-40AE-B4C6-C98DA3205C09}" type="datetimeFigureOut">
              <a:rPr lang="en-US" smtClean="0"/>
              <a:pPr/>
              <a:t>5/1/2012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5/1/2012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Isosceles Triangle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5/1/2012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5/1/2012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5/1/2012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5/1/2012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1D8BD707-D9CF-40AE-B4C6-C98DA3205C09}" type="datetimeFigureOut">
              <a:rPr lang="en-US" smtClean="0"/>
              <a:pPr/>
              <a:t>5/1/2012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1D8BD707-D9CF-40AE-B4C6-C98DA3205C09}" type="datetimeFigureOut">
              <a:rPr lang="en-US" smtClean="0"/>
              <a:pPr/>
              <a:t>5/1/2012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544" y="1730375"/>
            <a:ext cx="8062912" cy="1470025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MOBILE NETWORK ACCESS DEVICE FOR USE WITH THE DHS ADVANCED CONTAINER SECURITY SYSTEM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544" y="2667000"/>
            <a:ext cx="8062912" cy="1752600"/>
          </a:xfrm>
        </p:spPr>
        <p:txBody>
          <a:bodyPr/>
          <a:lstStyle/>
          <a:p>
            <a:r>
              <a:rPr lang="en-US" dirty="0" smtClean="0"/>
              <a:t>Sergio Enriquez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ICD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654" y="3352800"/>
            <a:ext cx="352425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192" y="1524001"/>
            <a:ext cx="5502407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9862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Unrequested Status Message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905000"/>
            <a:ext cx="4505325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9798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Message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981200"/>
            <a:ext cx="4562475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0670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981200"/>
            <a:ext cx="4648200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4836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ICD Network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701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ICD Network Packet Format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6339960"/>
              </p:ext>
            </p:extLst>
          </p:nvPr>
        </p:nvGraphicFramePr>
        <p:xfrm>
          <a:off x="533400" y="2057400"/>
          <a:ext cx="7010400" cy="1143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57400"/>
                <a:gridCol w="993422"/>
                <a:gridCol w="3959578"/>
              </a:tblGrid>
              <a:tr h="125095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Field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Size (bytes)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Purpose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Revision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ICD revision used by source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Function Code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Identifies the payload type of this message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UID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Unique ID of the device transmitting this message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Payload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Varies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Content of this message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526066"/>
              </p:ext>
            </p:extLst>
          </p:nvPr>
        </p:nvGraphicFramePr>
        <p:xfrm>
          <a:off x="457200" y="4648200"/>
          <a:ext cx="2971800" cy="1371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33400"/>
                <a:gridCol w="2438400"/>
              </a:tblGrid>
              <a:tr h="205105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Code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Type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4445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Heartbeat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Heartbeat Request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ICD Content, DCP to NAD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ICD Content, NAD to DCP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DCP Configuration Change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2177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Handheld Network Access Unit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916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HNAD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571750"/>
            <a:ext cx="5276850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6966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HNAD 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386" name="Picture 2" descr="use ca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514600"/>
            <a:ext cx="3819525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449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154" y="2057400"/>
            <a:ext cx="493395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5033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882775"/>
            <a:ext cx="6096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3693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Activities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057400"/>
            <a:ext cx="3419475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2637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278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HNAD Activities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 descr="HNAD activit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2714625"/>
            <a:ext cx="5381625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6327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905000"/>
            <a:ext cx="2743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1212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</a:t>
            </a:r>
            <a:r>
              <a:rPr lang="en-US" dirty="0"/>
              <a:t> 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905000"/>
            <a:ext cx="2743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2764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Devices </a:t>
            </a:r>
            <a:r>
              <a:rPr lang="en-US" dirty="0"/>
              <a:t>in Area 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905000"/>
            <a:ext cx="277177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7867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Details 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905000"/>
            <a:ext cx="2743200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769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Log 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905000"/>
            <a:ext cx="2743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9113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Key Edit 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981200"/>
            <a:ext cx="2743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1465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 Edit </a:t>
            </a:r>
            <a:r>
              <a:rPr lang="en-US" dirty="0" smtClean="0"/>
              <a:t>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905000"/>
            <a:ext cx="2743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7409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Cargo Security Initiative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07549"/>
            <a:ext cx="8229600" cy="4322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3775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HNAD </a:t>
            </a:r>
            <a:r>
              <a:rPr lang="en-US" dirty="0" smtClean="0"/>
              <a:t>Log 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905000"/>
            <a:ext cx="2743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48383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HNAD Application Organization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514600"/>
            <a:ext cx="4752975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9272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HNAD Service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 descr="overall hn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209800"/>
            <a:ext cx="5715000" cy="391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31561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HNAD Service Commands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3316399"/>
              </p:ext>
            </p:extLst>
          </p:nvPr>
        </p:nvGraphicFramePr>
        <p:xfrm>
          <a:off x="2819400" y="2057400"/>
          <a:ext cx="5852160" cy="4800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38960"/>
                <a:gridCol w="2117725"/>
                <a:gridCol w="1895475"/>
              </a:tblGrid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Broadcast type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Purpose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Payload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DEVICE_INFO_CHANGED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The status or some member variable of a device has changed due to the arrival of an external message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UID of affected device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DEVLIST_CHANGED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 new device is visible, or its record has been deleted from memory.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UID of new/removed device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LOGIN_RESULT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Result of an authentication attempt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Boolean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UPLOAD_DATA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Result of submitting data to the DCP over the internet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Boolean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USB_STATE_CHANGED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USB accessory has been disconnected/ connected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Boolean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TRANSMISSION_RESULT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Result of sending data to a device on the 802.15.4 wireless network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UID of destination, Boolean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ECM_EVENTLOG_CHANGE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 new device record was added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UID of affected device, Row ID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HNAD_EVENTLOG_CHANGE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 new HNAD record was added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Row ID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63710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ICD Message Transmission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971800"/>
            <a:ext cx="513397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79845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 descr="us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362200"/>
            <a:ext cx="3962400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36373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XBEE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63"/>
          <a:stretch>
            <a:fillRect/>
          </a:stretch>
        </p:blipFill>
        <p:spPr bwMode="auto">
          <a:xfrm>
            <a:off x="3048000" y="2057400"/>
            <a:ext cx="57150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581400"/>
            <a:ext cx="571500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75399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Handler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 descr="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209800"/>
            <a:ext cx="416242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43545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Comm</a:t>
            </a:r>
            <a:r>
              <a:rPr lang="en-US" dirty="0" smtClean="0"/>
              <a:t>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 descr="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209800"/>
            <a:ext cx="3638550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70359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Authentication Process</a:t>
            </a:r>
            <a:endParaRPr lang="en-US" dirty="0"/>
          </a:p>
        </p:txBody>
      </p:sp>
      <p:pic>
        <p:nvPicPr>
          <p:cNvPr id="34818" name="Picture 2" descr="login sequ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514600"/>
            <a:ext cx="2733675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221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Cargo Security Test Program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981200"/>
            <a:ext cx="4695825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886074"/>
            <a:ext cx="1019175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410200"/>
            <a:ext cx="3447619" cy="136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9224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uthentic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21" y="1882775"/>
            <a:ext cx="781615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49002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ICD Message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5842" name="Picture 2" descr="icd msg over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667000"/>
            <a:ext cx="4448175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86439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ICD Packet Payloads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6866" name="Picture 2" descr="ICD_payloa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752600"/>
            <a:ext cx="512445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5864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ICD IP Messages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 descr="net ms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971800"/>
            <a:ext cx="5705475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5932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to XBEE Bridge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995410"/>
            <a:ext cx="562927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0491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Bridge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6" t="19165" r="7072" b="27603"/>
          <a:stretch>
            <a:fillRect/>
          </a:stretch>
        </p:blipFill>
        <p:spPr bwMode="auto">
          <a:xfrm>
            <a:off x="1447800" y="4876800"/>
            <a:ext cx="3181350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8800"/>
            <a:ext cx="241935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8" t="18961" r="13933" b="17096"/>
          <a:stretch>
            <a:fillRect/>
          </a:stretch>
        </p:blipFill>
        <p:spPr bwMode="auto">
          <a:xfrm>
            <a:off x="838200" y="2100628"/>
            <a:ext cx="1438275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12612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Bridge Operation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8613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Authentication Web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62" name="Picture 2" descr="https://encrypted-tbn2.google.com/images?q=tbn:ANd9GcQLjpGVvjfyL_1s1X4ABsnzOBCTYEa1mQ7Z6KN1A_dm7fLN2JD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514600"/>
            <a:ext cx="2038350" cy="98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4" name="Picture 4" descr="http://www.winwinhost.com/img/badges/mysql-big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038600"/>
            <a:ext cx="2903779" cy="193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6" name="Picture 6" descr="https://encrypted-tbn1.google.com/images?q=tbn:ANd9GcT2FkXI55h0mKAHruEVWtuzgK5aZpilOtwH8vLkkLEwUD2VcLR-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62" y="2286000"/>
            <a:ext cx="13049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529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Authentication Server Operation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8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846385"/>
            <a:ext cx="36957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Picture 3" descr="web-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28800"/>
            <a:ext cx="285750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96037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4034" name="Picture 2" descr="https://encrypted-tbn3.google.com/images?q=tbn:ANd9GcQ_pfwSX1Lp8ix-6W3RuwIVXCuEQaee89X1cP5wyL4yRVHXzuFW6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819400"/>
            <a:ext cx="2085975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680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362200"/>
            <a:ext cx="4533900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827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ICD Security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514600"/>
            <a:ext cx="2190750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0228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Detection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08702"/>
            <a:ext cx="8229600" cy="4120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8030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NADA Message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590800"/>
            <a:ext cx="5029200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2717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ICD Packet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15662"/>
            <a:ext cx="363855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327" y="2221524"/>
            <a:ext cx="5362575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01950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191</TotalTime>
  <Words>323</Words>
  <Application>Microsoft Office PowerPoint</Application>
  <PresentationFormat>On-screen Show (4:3)</PresentationFormat>
  <Paragraphs>104</Paragraphs>
  <Slides>49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Verve</vt:lpstr>
      <vt:lpstr>MOBILE NETWORK ACCESS DEVICE FOR USE WITH THE DHS ADVANCED CONTAINER SECURITY SYSTEM </vt:lpstr>
      <vt:lpstr>The problem</vt:lpstr>
      <vt:lpstr>Cargo Security Initiative</vt:lpstr>
      <vt:lpstr>Cargo Security Test Program</vt:lpstr>
      <vt:lpstr>System Components</vt:lpstr>
      <vt:lpstr>ICD Security Overview</vt:lpstr>
      <vt:lpstr>Network Detection</vt:lpstr>
      <vt:lpstr>NADA Message</vt:lpstr>
      <vt:lpstr>ICD Packet Format</vt:lpstr>
      <vt:lpstr>ICD Commands</vt:lpstr>
      <vt:lpstr>Unrequested Status Message</vt:lpstr>
      <vt:lpstr>Command Message</vt:lpstr>
      <vt:lpstr>Log Message</vt:lpstr>
      <vt:lpstr>ICD Network Communication</vt:lpstr>
      <vt:lpstr>ICD Network Packet Format</vt:lpstr>
      <vt:lpstr>Handheld Network Access Unit</vt:lpstr>
      <vt:lpstr>HNAD Function</vt:lpstr>
      <vt:lpstr>HNAD Use Cases</vt:lpstr>
      <vt:lpstr>Android OS</vt:lpstr>
      <vt:lpstr>Android Activities</vt:lpstr>
      <vt:lpstr>Android Services</vt:lpstr>
      <vt:lpstr>HNAD Activities</vt:lpstr>
      <vt:lpstr>Login Activity</vt:lpstr>
      <vt:lpstr>Config Activity</vt:lpstr>
      <vt:lpstr>Devices in Area Activity</vt:lpstr>
      <vt:lpstr>Device Details Activity</vt:lpstr>
      <vt:lpstr>Device Log Activity</vt:lpstr>
      <vt:lpstr>Device Key Edit Activity</vt:lpstr>
      <vt:lpstr>Trip Edit Activity</vt:lpstr>
      <vt:lpstr>HNAD Log Activity</vt:lpstr>
      <vt:lpstr>HNAD Application Organization</vt:lpstr>
      <vt:lpstr>HNAD Service Components</vt:lpstr>
      <vt:lpstr>HNAD Service Commands</vt:lpstr>
      <vt:lpstr>ICD Message Transmission</vt:lpstr>
      <vt:lpstr>USB Process</vt:lpstr>
      <vt:lpstr>XBEE API</vt:lpstr>
      <vt:lpstr>Database Handler</vt:lpstr>
      <vt:lpstr>Network Communication</vt:lpstr>
      <vt:lpstr>Authentication Process</vt:lpstr>
      <vt:lpstr>Authentication Process</vt:lpstr>
      <vt:lpstr>ICD Message Processing</vt:lpstr>
      <vt:lpstr>ICD Packet Payloads</vt:lpstr>
      <vt:lpstr>ICD IP Messages</vt:lpstr>
      <vt:lpstr>USB to XBEE Bridge</vt:lpstr>
      <vt:lpstr>Bridge Components</vt:lpstr>
      <vt:lpstr>USB Bridge Operation</vt:lpstr>
      <vt:lpstr>Authentication Web Server</vt:lpstr>
      <vt:lpstr>Authentication Server Operation</vt:lpstr>
      <vt:lpstr>Questions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NETWORK ACCESS DEVICE FOR USE WITH THE DHS ADVANCED CONTAINER SECURITY SYSTEM </dc:title>
  <dc:creator>enriquez</dc:creator>
  <cp:lastModifiedBy>user</cp:lastModifiedBy>
  <cp:revision>18</cp:revision>
  <dcterms:created xsi:type="dcterms:W3CDTF">2006-08-16T00:00:00Z</dcterms:created>
  <dcterms:modified xsi:type="dcterms:W3CDTF">2012-05-01T17:56:30Z</dcterms:modified>
</cp:coreProperties>
</file>